
<file path=[Content_Types].xml><?xml version="1.0" encoding="utf-8"?>
<Types xmlns="http://schemas.openxmlformats.org/package/2006/content-types">
  <Default Extension="png" ContentType="image/png"/>
  <Default Extension="m4a" ContentType="audio/mp4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4095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2192000" cy="6858000"/>
  <p:notesSz cx="7315200" cy="96012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36" userDrawn="1">
          <p15:clr>
            <a:srgbClr val="A4A3A4"/>
          </p15:clr>
        </p15:guide>
        <p15:guide id="2" pos="3792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024" userDrawn="1">
          <p15:clr>
            <a:srgbClr val="A4A3A4"/>
          </p15:clr>
        </p15:guide>
        <p15:guide id="2" pos="2304" userDrawn="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DCBDE"/>
    <a:srgbClr val="FFC1C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029" autoAdjust="0"/>
    <p:restoredTop sz="83026" autoAdjust="0"/>
  </p:normalViewPr>
  <p:slideViewPr>
    <p:cSldViewPr snapToGrid="0" showGuides="1">
      <p:cViewPr varScale="1">
        <p:scale>
          <a:sx n="56" d="100"/>
          <a:sy n="56" d="100"/>
        </p:scale>
        <p:origin x="1176" y="78"/>
      </p:cViewPr>
      <p:guideLst>
        <p:guide orient="horz" pos="2136"/>
        <p:guide pos="3792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 showGuides="1">
      <p:cViewPr varScale="1">
        <p:scale>
          <a:sx n="52" d="100"/>
          <a:sy n="52" d="100"/>
        </p:scale>
        <p:origin x="2862" y="96"/>
      </p:cViewPr>
      <p:guideLst>
        <p:guide orient="horz" pos="3024"/>
        <p:guide pos="2304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jpg>
</file>

<file path=ppt/media/image6.jpg>
</file>

<file path=ppt/media/image7.png>
</file>

<file path=ppt/media/media1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1"/>
            <a:ext cx="3169920" cy="481727"/>
          </a:xfrm>
          <a:prstGeom prst="rect">
            <a:avLst/>
          </a:prstGeom>
        </p:spPr>
        <p:txBody>
          <a:bodyPr vert="horz" lIns="96661" tIns="48331" rIns="96661" bIns="48331" rtlCol="0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143587" y="1"/>
            <a:ext cx="3169920" cy="481727"/>
          </a:xfrm>
          <a:prstGeom prst="rect">
            <a:avLst/>
          </a:prstGeom>
        </p:spPr>
        <p:txBody>
          <a:bodyPr vert="horz" lIns="96661" tIns="48331" rIns="96661" bIns="48331" rtlCol="0"/>
          <a:lstStyle>
            <a:lvl1pPr algn="r">
              <a:defRPr sz="1300"/>
            </a:lvl1pPr>
          </a:lstStyle>
          <a:p>
            <a:fld id="{520E7DF3-FE02-4A7A-88AA-0B8EF24DA87C}" type="datetimeFigureOut">
              <a:rPr lang="en-US" smtClean="0"/>
              <a:t>9/23/2017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777875" y="1200150"/>
            <a:ext cx="5759450" cy="3240088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6661" tIns="48331" rIns="96661" bIns="48331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31520" y="4620577"/>
            <a:ext cx="5852160" cy="3780474"/>
          </a:xfrm>
          <a:prstGeom prst="rect">
            <a:avLst/>
          </a:prstGeom>
        </p:spPr>
        <p:txBody>
          <a:bodyPr vert="horz" lIns="96661" tIns="48331" rIns="96661" bIns="48331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119474"/>
            <a:ext cx="3169920" cy="481726"/>
          </a:xfrm>
          <a:prstGeom prst="rect">
            <a:avLst/>
          </a:prstGeom>
        </p:spPr>
        <p:txBody>
          <a:bodyPr vert="horz" lIns="96661" tIns="48331" rIns="96661" bIns="48331" rtlCol="0" anchor="b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143587" y="9119474"/>
            <a:ext cx="3169920" cy="481726"/>
          </a:xfrm>
          <a:prstGeom prst="rect">
            <a:avLst/>
          </a:prstGeom>
        </p:spPr>
        <p:txBody>
          <a:bodyPr vert="horz" lIns="96661" tIns="48331" rIns="96661" bIns="48331" rtlCol="0" anchor="b"/>
          <a:lstStyle>
            <a:lvl1pPr algn="r">
              <a:defRPr sz="1300"/>
            </a:lvl1pPr>
          </a:lstStyle>
          <a:p>
            <a:fld id="{9699D154-C081-4433-AC07-661EE691A8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28359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Let's learn about Filesystems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99D154-C081-4433-AC07-661EE691A8EE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799480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Your computer is equipped with a filesystem that lets you save and load files.</a:t>
            </a:r>
          </a:p>
          <a:p>
            <a:r>
              <a:rPr lang="en-US" dirty="0"/>
              <a:t>A file is simply a sequence of data, not unlike a string.</a:t>
            </a:r>
          </a:p>
          <a:p>
            <a:r>
              <a:rPr lang="en-US" dirty="0"/>
              <a:t>You create files all the time - text documents, pictures, music, python files, and so on.</a:t>
            </a:r>
          </a:p>
          <a:p>
            <a:r>
              <a:rPr lang="en-US" dirty="0"/>
              <a:t>These files are organized by your File System.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99D154-C081-4433-AC07-661EE691A8EE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32068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Directories, also known as folders, are a way to group files and other directories together.</a:t>
            </a:r>
          </a:p>
          <a:p>
            <a:r>
              <a:rPr lang="en-US" dirty="0"/>
              <a:t>Because we can put directories inside of directories, we end up with a </a:t>
            </a:r>
            <a:r>
              <a:rPr lang="en-US" dirty="0" err="1"/>
              <a:t>heirarchical</a:t>
            </a:r>
            <a:r>
              <a:rPr lang="en-US" dirty="0"/>
              <a:t> system.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99D154-C081-4433-AC07-661EE691A8EE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549285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Think of files as a house.</a:t>
            </a:r>
          </a:p>
          <a:p>
            <a:r>
              <a:rPr lang="en-US" dirty="0"/>
              <a:t>Directories are neighborhoods, cities, states, and successively bigger ways to group houses.</a:t>
            </a:r>
          </a:p>
          <a:p>
            <a:r>
              <a:rPr lang="en-US" dirty="0"/>
              <a:t>Each file has a unique address within your file system called its "path".</a:t>
            </a:r>
          </a:p>
          <a:p>
            <a:r>
              <a:rPr lang="en-US" dirty="0"/>
              <a:t>We use these paths to navigate files and directories, just like we would houses and neighborhoods.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99D154-C081-4433-AC07-661EE691A8EE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991246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full address for a file is known as its "absolute path".</a:t>
            </a:r>
          </a:p>
          <a:p>
            <a:r>
              <a:rPr lang="en-US" dirty="0"/>
              <a:t>The exact format of the path will depend on your platform, but typically they are a series of folder names separated by slashes. </a:t>
            </a:r>
          </a:p>
          <a:p>
            <a:r>
              <a:rPr lang="en-US" dirty="0"/>
              <a:t>In Python, it is typically best to use forward slashes, since these tend to work regardless of the platform.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99D154-C081-4433-AC07-661EE691A8EE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240617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Command lines that interact with file systems have a Current Working Directory.</a:t>
            </a:r>
          </a:p>
          <a:p>
            <a:r>
              <a:rPr lang="en-US" dirty="0"/>
              <a:t>It's essentially "where you are" at the moment.</a:t>
            </a:r>
          </a:p>
          <a:p>
            <a:r>
              <a:rPr lang="en-US" dirty="0"/>
              <a:t>In </a:t>
            </a:r>
            <a:r>
              <a:rPr lang="en-US" dirty="0" err="1"/>
              <a:t>IPython</a:t>
            </a:r>
            <a:r>
              <a:rPr lang="en-US" dirty="0"/>
              <a:t>, you can check your current directory using the "</a:t>
            </a:r>
            <a:r>
              <a:rPr lang="en-US" dirty="0" err="1"/>
              <a:t>pwd</a:t>
            </a:r>
            <a:r>
              <a:rPr lang="en-US" dirty="0"/>
              <a:t>" command.</a:t>
            </a:r>
          </a:p>
          <a:p>
            <a:r>
              <a:rPr lang="en-US" dirty="0"/>
              <a:t>PWD stands for Print Working Directory.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99D154-C081-4433-AC07-661EE691A8EE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795507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If there are folders in your current working directory, you can reference them without writing the Absolute path.</a:t>
            </a:r>
          </a:p>
          <a:p>
            <a:r>
              <a:rPr lang="en-US" dirty="0"/>
              <a:t>Instead, the folder's path is simply it's name.</a:t>
            </a:r>
          </a:p>
          <a:p>
            <a:r>
              <a:rPr lang="en-US" dirty="0"/>
              <a:t>You can see a list of the folders in your current directory by using the "ls" command.</a:t>
            </a:r>
          </a:p>
          <a:p>
            <a:r>
              <a:rPr lang="en-US" dirty="0"/>
              <a:t>LS stands for "list", as in "list the files".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99D154-C081-4433-AC07-661EE691A8EE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827467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To move from one directory to another, we use the "cd" command.</a:t>
            </a:r>
          </a:p>
          <a:p>
            <a:r>
              <a:rPr lang="en-US" dirty="0"/>
              <a:t>You can move to an absolute path or a relative path.</a:t>
            </a:r>
          </a:p>
          <a:p>
            <a:r>
              <a:rPr lang="en-US" dirty="0"/>
              <a:t>You can also move up a folder level by using a pair of periods.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99D154-C081-4433-AC07-661EE691A8EE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802229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It can be tricky to remember these commands, but knowing how to use them will serve you well when you start working on larger projects.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99D154-C081-4433-AC07-661EE691A8EE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644091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231140" y="243840"/>
            <a:ext cx="11724640" cy="6377939"/>
          </a:xfrm>
          <a:prstGeom prst="rect">
            <a:avLst/>
          </a:prstGeom>
          <a:solidFill>
            <a:schemeClr val="accent1"/>
          </a:solidFill>
          <a:ln w="1270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09980" y="882376"/>
            <a:ext cx="9966960" cy="2926080"/>
          </a:xfrm>
        </p:spPr>
        <p:txBody>
          <a:bodyPr anchor="b">
            <a:normAutofit/>
          </a:bodyPr>
          <a:lstStyle>
            <a:lvl1pPr algn="ctr">
              <a:lnSpc>
                <a:spcPct val="85000"/>
              </a:lnSpc>
              <a:defRPr sz="7200" b="1" cap="all" baseline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09530" y="3869634"/>
            <a:ext cx="8767860" cy="1388165"/>
          </a:xfrm>
        </p:spPr>
        <p:txBody>
          <a:bodyPr>
            <a:normAutofit/>
          </a:bodyPr>
          <a:lstStyle>
            <a:lvl1pPr marL="0" indent="0" algn="ctr">
              <a:buNone/>
              <a:defRPr sz="2200">
                <a:solidFill>
                  <a:srgbClr val="FFFFFF"/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B8571BB9-6BF1-45DD-A295-1C16F94DB944}" type="datetimeFigureOut">
              <a:rPr lang="en-US" smtClean="0"/>
              <a:t>9/23/2017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78C068D8-D2B7-4162-B8EF-05E5DC99D35D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/>
          <p:cNvCxnSpPr/>
          <p:nvPr/>
        </p:nvCxnSpPr>
        <p:spPr>
          <a:xfrm>
            <a:off x="1978660" y="3733800"/>
            <a:ext cx="8229601" cy="0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83950611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571BB9-6BF1-45DD-A295-1C16F94DB944}" type="datetimeFigureOut">
              <a:rPr lang="en-US" smtClean="0"/>
              <a:t>9/23/2017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C068D8-D2B7-4162-B8EF-05E5DC99D3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030985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762000"/>
            <a:ext cx="2324100" cy="54102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3000" y="762000"/>
            <a:ext cx="7429500" cy="5410200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571BB9-6BF1-45DD-A295-1C16F94DB944}" type="datetimeFigureOut">
              <a:rPr lang="en-US" smtClean="0"/>
              <a:t>9/23/2017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C068D8-D2B7-4162-B8EF-05E5DC99D3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130797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buClrTx/>
              <a:defRPr>
                <a:solidFill>
                  <a:schemeClr val="tx1"/>
                </a:solidFill>
              </a:defRPr>
            </a:lvl1pPr>
            <a:lvl2pPr>
              <a:buClrTx/>
              <a:defRPr>
                <a:solidFill>
                  <a:schemeClr val="tx1"/>
                </a:solidFill>
              </a:defRPr>
            </a:lvl2pPr>
            <a:lvl3pPr>
              <a:buClrTx/>
              <a:defRPr>
                <a:solidFill>
                  <a:schemeClr val="tx1"/>
                </a:solidFill>
              </a:defRPr>
            </a:lvl3pPr>
            <a:lvl4pPr>
              <a:buClrTx/>
              <a:defRPr>
                <a:solidFill>
                  <a:schemeClr val="tx1"/>
                </a:solidFill>
              </a:defRPr>
            </a:lvl4pPr>
            <a:lvl5pPr>
              <a:buClrTx/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B8571BB9-6BF1-45DD-A295-1C16F94DB944}" type="datetimeFigureOut">
              <a:rPr lang="en-US" smtClean="0"/>
              <a:pPr/>
              <a:t>9/23/2017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78C068D8-D2B7-4162-B8EF-05E5DC99D35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03593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06424" y="1173575"/>
            <a:ext cx="9966960" cy="2926080"/>
          </a:xfrm>
        </p:spPr>
        <p:txBody>
          <a:bodyPr anchor="b">
            <a:noAutofit/>
          </a:bodyPr>
          <a:lstStyle>
            <a:lvl1pPr algn="ctr">
              <a:lnSpc>
                <a:spcPct val="85000"/>
              </a:lnSpc>
              <a:defRPr sz="7200" b="0" cap="all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09928" y="4154520"/>
            <a:ext cx="8769096" cy="1363806"/>
          </a:xfrm>
        </p:spPr>
        <p:txBody>
          <a:bodyPr anchor="t">
            <a:normAutofit/>
          </a:bodyPr>
          <a:lstStyle>
            <a:lvl1pPr marL="0" indent="0" algn="ctr">
              <a:buNone/>
              <a:defRPr sz="22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B8571BB9-6BF1-45DD-A295-1C16F94DB944}" type="datetimeFigureOut">
              <a:rPr lang="en-US" smtClean="0"/>
              <a:pPr/>
              <a:t>9/23/2017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78C068D8-D2B7-4162-B8EF-05E5DC99D35D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7" name="Straight Connector 6"/>
          <p:cNvCxnSpPr/>
          <p:nvPr/>
        </p:nvCxnSpPr>
        <p:spPr>
          <a:xfrm>
            <a:off x="1981200" y="4020408"/>
            <a:ext cx="8229601" cy="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79923293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3000" y="2057399"/>
            <a:ext cx="4754880" cy="4023360"/>
          </a:xfrm>
        </p:spPr>
        <p:txBody>
          <a:bodyPr/>
          <a:lstStyle>
            <a:lvl1pPr>
              <a:buClrTx/>
              <a:defRPr sz="2200">
                <a:solidFill>
                  <a:schemeClr val="tx1"/>
                </a:solidFill>
              </a:defRPr>
            </a:lvl1pPr>
            <a:lvl2pPr>
              <a:buClrTx/>
              <a:defRPr sz="2000">
                <a:solidFill>
                  <a:schemeClr val="tx1"/>
                </a:solidFill>
              </a:defRPr>
            </a:lvl2pPr>
            <a:lvl3pPr>
              <a:buClrTx/>
              <a:defRPr sz="1800">
                <a:solidFill>
                  <a:schemeClr val="tx1"/>
                </a:solidFill>
              </a:defRPr>
            </a:lvl3pPr>
            <a:lvl4pPr>
              <a:buClrTx/>
              <a:defRPr sz="1600">
                <a:solidFill>
                  <a:schemeClr val="tx1"/>
                </a:solidFill>
              </a:defRPr>
            </a:lvl4pPr>
            <a:lvl5pPr>
              <a:buClrTx/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67612" y="2057400"/>
            <a:ext cx="4754880" cy="4023360"/>
          </a:xfrm>
        </p:spPr>
        <p:txBody>
          <a:bodyPr/>
          <a:lstStyle>
            <a:lvl1pPr>
              <a:buClrTx/>
              <a:defRPr sz="2200">
                <a:solidFill>
                  <a:schemeClr val="tx1"/>
                </a:solidFill>
              </a:defRPr>
            </a:lvl1pPr>
            <a:lvl2pPr>
              <a:buClrTx/>
              <a:defRPr sz="2000">
                <a:solidFill>
                  <a:schemeClr val="tx1"/>
                </a:solidFill>
              </a:defRPr>
            </a:lvl2pPr>
            <a:lvl3pPr>
              <a:buClrTx/>
              <a:defRPr sz="1800">
                <a:solidFill>
                  <a:schemeClr val="tx1"/>
                </a:solidFill>
              </a:defRPr>
            </a:lvl3pPr>
            <a:lvl4pPr>
              <a:buClrTx/>
              <a:defRPr sz="1600">
                <a:solidFill>
                  <a:schemeClr val="tx1"/>
                </a:solidFill>
              </a:defRPr>
            </a:lvl4pPr>
            <a:lvl5pPr>
              <a:buClrTx/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B8571BB9-6BF1-45DD-A295-1C16F94DB944}" type="datetimeFigureOut">
              <a:rPr lang="en-US" smtClean="0"/>
              <a:pPr/>
              <a:t>9/23/2017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78C068D8-D2B7-4162-B8EF-05E5DC99D35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00580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3000" y="2001511"/>
            <a:ext cx="4754880" cy="777240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2400" b="1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3000" y="2721483"/>
            <a:ext cx="4754880" cy="3383280"/>
          </a:xfrm>
        </p:spPr>
        <p:txBody>
          <a:bodyPr/>
          <a:lstStyle>
            <a:lvl1pPr>
              <a:buClrTx/>
              <a:defRPr sz="2200">
                <a:solidFill>
                  <a:schemeClr val="tx1"/>
                </a:solidFill>
              </a:defRPr>
            </a:lvl1pPr>
            <a:lvl2pPr>
              <a:buClrTx/>
              <a:defRPr sz="2000">
                <a:solidFill>
                  <a:schemeClr val="tx1"/>
                </a:solidFill>
              </a:defRPr>
            </a:lvl2pPr>
            <a:lvl3pPr>
              <a:buClrTx/>
              <a:defRPr sz="1800">
                <a:solidFill>
                  <a:schemeClr val="tx1"/>
                </a:solidFill>
              </a:defRPr>
            </a:lvl3pPr>
            <a:lvl4pPr>
              <a:buClrTx/>
              <a:defRPr sz="1600">
                <a:solidFill>
                  <a:schemeClr val="tx1"/>
                </a:solidFill>
              </a:defRPr>
            </a:lvl4pPr>
            <a:lvl5pPr>
              <a:buClrTx/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69173" y="1999032"/>
            <a:ext cx="4754880" cy="777240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2400" b="1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69173" y="2719322"/>
            <a:ext cx="4754880" cy="3383280"/>
          </a:xfrm>
        </p:spPr>
        <p:txBody>
          <a:bodyPr/>
          <a:lstStyle>
            <a:lvl1pPr>
              <a:buClrTx/>
              <a:defRPr sz="2200">
                <a:solidFill>
                  <a:schemeClr val="tx1"/>
                </a:solidFill>
              </a:defRPr>
            </a:lvl1pPr>
            <a:lvl2pPr>
              <a:buClrTx/>
              <a:defRPr sz="2000">
                <a:solidFill>
                  <a:schemeClr val="tx1"/>
                </a:solidFill>
              </a:defRPr>
            </a:lvl2pPr>
            <a:lvl3pPr>
              <a:buClrTx/>
              <a:defRPr sz="1800">
                <a:solidFill>
                  <a:schemeClr val="tx1"/>
                </a:solidFill>
              </a:defRPr>
            </a:lvl3pPr>
            <a:lvl4pPr>
              <a:buClrTx/>
              <a:defRPr sz="1600">
                <a:solidFill>
                  <a:schemeClr val="tx1"/>
                </a:solidFill>
              </a:defRPr>
            </a:lvl4pPr>
            <a:lvl5pPr>
              <a:buClrTx/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B8571BB9-6BF1-45DD-A295-1C16F94DB944}" type="datetimeFigureOut">
              <a:rPr lang="en-US" smtClean="0"/>
              <a:pPr/>
              <a:t>9/23/2017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78C068D8-D2B7-4162-B8EF-05E5DC99D35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99088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B8571BB9-6BF1-45DD-A295-1C16F94DB944}" type="datetimeFigureOut">
              <a:rPr lang="en-US" smtClean="0"/>
              <a:pPr/>
              <a:t>9/23/2017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78C068D8-D2B7-4162-B8EF-05E5DC99D35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93124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B8571BB9-6BF1-45DD-A295-1C16F94DB944}" type="datetimeFigureOut">
              <a:rPr lang="en-US" smtClean="0"/>
              <a:pPr/>
              <a:t>9/23/2017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78C068D8-D2B7-4162-B8EF-05E5DC99D35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9842617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3000" y="1097280"/>
            <a:ext cx="3931920" cy="1737360"/>
          </a:xfrm>
        </p:spPr>
        <p:txBody>
          <a:bodyPr anchor="b">
            <a:noAutofit/>
          </a:bodyPr>
          <a:lstStyle>
            <a:lvl1pPr>
              <a:lnSpc>
                <a:spcPct val="90000"/>
              </a:lnSpc>
              <a:defRPr sz="4000" b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52159" y="1097280"/>
            <a:ext cx="5212080" cy="4663440"/>
          </a:xfrm>
        </p:spPr>
        <p:txBody>
          <a:bodyPr/>
          <a:lstStyle>
            <a:lvl1pPr>
              <a:buClrTx/>
              <a:defRPr sz="3200">
                <a:solidFill>
                  <a:schemeClr val="tx1"/>
                </a:solidFill>
              </a:defRPr>
            </a:lvl1pPr>
            <a:lvl2pPr>
              <a:buClrTx/>
              <a:defRPr sz="2800">
                <a:solidFill>
                  <a:schemeClr val="tx1"/>
                </a:solidFill>
              </a:defRPr>
            </a:lvl2pPr>
            <a:lvl3pPr>
              <a:buClrTx/>
              <a:defRPr sz="2400">
                <a:solidFill>
                  <a:schemeClr val="tx1"/>
                </a:solidFill>
              </a:defRPr>
            </a:lvl3pPr>
            <a:lvl4pPr>
              <a:buClrTx/>
              <a:defRPr sz="2000">
                <a:solidFill>
                  <a:schemeClr val="tx1"/>
                </a:solidFill>
              </a:defRPr>
            </a:lvl4pPr>
            <a:lvl5pPr>
              <a:buClrTx/>
              <a:defRPr sz="2000">
                <a:solidFill>
                  <a:schemeClr val="tx1"/>
                </a:solidFill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3000" y="2834640"/>
            <a:ext cx="3931920" cy="301752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7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B8571BB9-6BF1-45DD-A295-1C16F94DB944}" type="datetimeFigureOut">
              <a:rPr lang="en-US" smtClean="0"/>
              <a:pPr/>
              <a:t>9/23/2017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78C068D8-D2B7-4162-B8EF-05E5DC99D35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2062112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3000" y="1097280"/>
            <a:ext cx="3931920" cy="1737360"/>
          </a:xfrm>
        </p:spPr>
        <p:txBody>
          <a:bodyPr anchor="b">
            <a:noAutofit/>
          </a:bodyPr>
          <a:lstStyle>
            <a:lvl1pPr>
              <a:lnSpc>
                <a:spcPct val="90000"/>
              </a:lnSpc>
              <a:defRPr sz="4000" b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413248" y="1069847"/>
            <a:ext cx="6099048" cy="4800600"/>
          </a:xfrm>
        </p:spPr>
        <p:txBody>
          <a:bodyPr lIns="274320" tIns="182880" anchor="t">
            <a:normAutofit/>
          </a:bodyPr>
          <a:lstStyle>
            <a:lvl1pPr marL="0" indent="0">
              <a:buNone/>
              <a:defRPr sz="2800">
                <a:solidFill>
                  <a:schemeClr val="tx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3000" y="2834640"/>
            <a:ext cx="3931920" cy="288036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7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B8571BB9-6BF1-45DD-A295-1C16F94DB944}" type="datetimeFigureOut">
              <a:rPr lang="en-US" smtClean="0"/>
              <a:pPr/>
              <a:t>9/23/2017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78C068D8-D2B7-4162-B8EF-05E5DC99D35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80655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231140" y="243840"/>
            <a:ext cx="11724640" cy="6377939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3000" y="609600"/>
            <a:ext cx="9875520" cy="13563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3000" y="2057400"/>
            <a:ext cx="9872871" cy="4038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142996" y="6223828"/>
            <a:ext cx="232907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/>
                </a:solidFill>
              </a:defRPr>
            </a:lvl1pPr>
          </a:lstStyle>
          <a:p>
            <a:fld id="{B8571BB9-6BF1-45DD-A295-1C16F94DB944}" type="datetimeFigureOut">
              <a:rPr lang="en-US" smtClean="0"/>
              <a:pPr/>
              <a:t>9/23/2017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949148" y="6223828"/>
            <a:ext cx="471777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329530" y="6223828"/>
            <a:ext cx="170621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/>
                </a:solidFill>
              </a:defRPr>
            </a:lvl1pPr>
          </a:lstStyle>
          <a:p>
            <a:fld id="{78C068D8-D2B7-4162-B8EF-05E5DC99D35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81558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96" r:id="rId1"/>
    <p:sldLayoutId id="2147484097" r:id="rId2"/>
    <p:sldLayoutId id="2147484098" r:id="rId3"/>
    <p:sldLayoutId id="2147484099" r:id="rId4"/>
    <p:sldLayoutId id="2147484100" r:id="rId5"/>
    <p:sldLayoutId id="2147484101" r:id="rId6"/>
    <p:sldLayoutId id="2147484102" r:id="rId7"/>
    <p:sldLayoutId id="2147484103" r:id="rId8"/>
    <p:sldLayoutId id="2147484104" r:id="rId9"/>
    <p:sldLayoutId id="2147484105" r:id="rId10"/>
    <p:sldLayoutId id="2147484106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182880" algn="l" defTabSz="914400" rtl="0" eaLnBrk="1" latinLnBrk="0" hangingPunct="1">
        <a:lnSpc>
          <a:spcPct val="90000"/>
        </a:lnSpc>
        <a:spcBef>
          <a:spcPts val="1400"/>
        </a:spcBef>
        <a:buClrTx/>
        <a:buSzPct val="80000"/>
        <a:buFont typeface="Corbel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Tx/>
        <a:buSzPct val="80000"/>
        <a:buFont typeface="Corbe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Tx/>
        <a:buSzPct val="80000"/>
        <a:buFont typeface="Corbe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Tx/>
        <a:buSzPct val="80000"/>
        <a:buFont typeface="Corbe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Tx/>
        <a:buSzPct val="80000"/>
        <a:buFont typeface="Corbe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jpg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4.png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6" Type="http://schemas.openxmlformats.org/officeDocument/2006/relationships/image" Target="../media/image3.png"/><Relationship Id="rId11" Type="http://schemas.openxmlformats.org/officeDocument/2006/relationships/image" Target="../media/image1.png"/><Relationship Id="rId5" Type="http://schemas.openxmlformats.org/officeDocument/2006/relationships/image" Target="../media/image2.png"/><Relationship Id="rId10" Type="http://schemas.openxmlformats.org/officeDocument/2006/relationships/image" Target="../media/image7.png"/><Relationship Id="rId4" Type="http://schemas.openxmlformats.org/officeDocument/2006/relationships/notesSlide" Target="../notesSlides/notesSlide2.xml"/><Relationship Id="rId9" Type="http://schemas.openxmlformats.org/officeDocument/2006/relationships/image" Target="../media/image6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jpg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4.png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image" Target="../media/image3.png"/><Relationship Id="rId11" Type="http://schemas.openxmlformats.org/officeDocument/2006/relationships/image" Target="../media/image1.png"/><Relationship Id="rId5" Type="http://schemas.openxmlformats.org/officeDocument/2006/relationships/image" Target="../media/image2.png"/><Relationship Id="rId10" Type="http://schemas.openxmlformats.org/officeDocument/2006/relationships/image" Target="../media/image7.png"/><Relationship Id="rId4" Type="http://schemas.openxmlformats.org/officeDocument/2006/relationships/notesSlide" Target="../notesSlides/notesSlide4.xml"/><Relationship Id="rId9" Type="http://schemas.openxmlformats.org/officeDocument/2006/relationships/image" Target="../media/image6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0A30BA-40E2-46F9-AF7E-383A31916D6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6600"/>
              <a:t>Filesystems</a:t>
            </a:r>
            <a:endParaRPr lang="en-US" sz="66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CDDB7E2-50CB-4BEE-9464-FFA228A3FF6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An Introduction to Programming in Python</a:t>
            </a:r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34E9EECE-9759-48DB-9288-FE3DA1B305C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18892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3780">
        <p:fade/>
      </p:transition>
    </mc:Choice>
    <mc:Fallback>
      <p:transition spd="med" advTm="378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BB664B-F56E-462C-82A6-B3D5DA46F9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Files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22776998-2C68-4842-8EB4-BCE55745C182}"/>
              </a:ext>
            </a:extLst>
          </p:cNvPr>
          <p:cNvGrpSpPr/>
          <p:nvPr/>
        </p:nvGrpSpPr>
        <p:grpSpPr>
          <a:xfrm>
            <a:off x="5131925" y="1432278"/>
            <a:ext cx="1021111" cy="997988"/>
            <a:chOff x="5373465" y="1724421"/>
            <a:chExt cx="1292669" cy="1263397"/>
          </a:xfrm>
        </p:grpSpPr>
        <p:pic>
          <p:nvPicPr>
            <p:cNvPr id="1028" name="Picture 4" descr="Open Folder by isendrak">
              <a:extLst>
                <a:ext uri="{FF2B5EF4-FFF2-40B4-BE49-F238E27FC236}">
                  <a16:creationId xmlns:a16="http://schemas.microsoft.com/office/drawing/2014/main" id="{B5A1A582-392A-4D47-A486-9565D9ABF59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373465" y="1724421"/>
              <a:ext cx="1292669" cy="89406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4E368BB0-F10C-43BA-BF0E-312C23EBF1D4}"/>
                </a:ext>
              </a:extLst>
            </p:cNvPr>
            <p:cNvSpPr txBox="1"/>
            <p:nvPr/>
          </p:nvSpPr>
          <p:spPr>
            <a:xfrm>
              <a:off x="5577306" y="2618486"/>
              <a:ext cx="64344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/>
                <a:t>Root</a:t>
              </a:r>
            </a:p>
          </p:txBody>
        </p:sp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98532E23-00B8-4BF8-A62E-A2880D605DE0}"/>
              </a:ext>
            </a:extLst>
          </p:cNvPr>
          <p:cNvGrpSpPr/>
          <p:nvPr/>
        </p:nvGrpSpPr>
        <p:grpSpPr>
          <a:xfrm>
            <a:off x="2636635" y="3160386"/>
            <a:ext cx="1142971" cy="997988"/>
            <a:chOff x="5219196" y="1724421"/>
            <a:chExt cx="1446938" cy="1263397"/>
          </a:xfrm>
        </p:grpSpPr>
        <p:pic>
          <p:nvPicPr>
            <p:cNvPr id="12" name="Picture 4" descr="Open Folder by isendrak">
              <a:extLst>
                <a:ext uri="{FF2B5EF4-FFF2-40B4-BE49-F238E27FC236}">
                  <a16:creationId xmlns:a16="http://schemas.microsoft.com/office/drawing/2014/main" id="{F07E3C3D-AB6C-4553-8618-EB08DD38298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373465" y="1724421"/>
              <a:ext cx="1292669" cy="89406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EB751F36-A38E-44A2-B76A-C37E03C78FE5}"/>
                </a:ext>
              </a:extLst>
            </p:cNvPr>
            <p:cNvSpPr txBox="1"/>
            <p:nvPr/>
          </p:nvSpPr>
          <p:spPr>
            <a:xfrm>
              <a:off x="5219196" y="2618486"/>
              <a:ext cx="135966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/>
                <a:t>School work</a:t>
              </a:r>
            </a:p>
          </p:txBody>
        </p: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5FD98095-849D-4EF4-8D8C-61FD0FDB12A1}"/>
              </a:ext>
            </a:extLst>
          </p:cNvPr>
          <p:cNvGrpSpPr/>
          <p:nvPr/>
        </p:nvGrpSpPr>
        <p:grpSpPr>
          <a:xfrm>
            <a:off x="5542571" y="3143133"/>
            <a:ext cx="1021111" cy="997988"/>
            <a:chOff x="5373465" y="1724421"/>
            <a:chExt cx="1292669" cy="1263397"/>
          </a:xfrm>
        </p:grpSpPr>
        <p:pic>
          <p:nvPicPr>
            <p:cNvPr id="15" name="Picture 4" descr="Open Folder by isendrak">
              <a:extLst>
                <a:ext uri="{FF2B5EF4-FFF2-40B4-BE49-F238E27FC236}">
                  <a16:creationId xmlns:a16="http://schemas.microsoft.com/office/drawing/2014/main" id="{966B8C05-8886-4123-9AAE-2E715390043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373465" y="1724421"/>
              <a:ext cx="1292669" cy="89406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F8442560-444C-4F58-B660-A87C6AEEC278}"/>
                </a:ext>
              </a:extLst>
            </p:cNvPr>
            <p:cNvSpPr txBox="1"/>
            <p:nvPr/>
          </p:nvSpPr>
          <p:spPr>
            <a:xfrm>
              <a:off x="5469265" y="2618486"/>
              <a:ext cx="85953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/>
                <a:t>Photos</a:t>
              </a:r>
            </a:p>
          </p:txBody>
        </p: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8B37589B-3AED-4A84-9EDB-2CD8CBAB87E4}"/>
              </a:ext>
            </a:extLst>
          </p:cNvPr>
          <p:cNvGrpSpPr/>
          <p:nvPr/>
        </p:nvGrpSpPr>
        <p:grpSpPr>
          <a:xfrm>
            <a:off x="8381855" y="3143133"/>
            <a:ext cx="1021111" cy="997988"/>
            <a:chOff x="5373465" y="1724421"/>
            <a:chExt cx="1292669" cy="1263397"/>
          </a:xfrm>
        </p:grpSpPr>
        <p:pic>
          <p:nvPicPr>
            <p:cNvPr id="18" name="Picture 4" descr="Open Folder by isendrak">
              <a:extLst>
                <a:ext uri="{FF2B5EF4-FFF2-40B4-BE49-F238E27FC236}">
                  <a16:creationId xmlns:a16="http://schemas.microsoft.com/office/drawing/2014/main" id="{996BEDAE-03A1-4817-B3DB-7D16A272A65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373465" y="1724421"/>
              <a:ext cx="1292669" cy="89406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04F6461E-6A51-45EC-A19E-CA40485C5CF7}"/>
                </a:ext>
              </a:extLst>
            </p:cNvPr>
            <p:cNvSpPr txBox="1"/>
            <p:nvPr/>
          </p:nvSpPr>
          <p:spPr>
            <a:xfrm>
              <a:off x="5461250" y="2618486"/>
              <a:ext cx="87556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/>
                <a:t>Python</a:t>
              </a:r>
            </a:p>
          </p:txBody>
        </p:sp>
      </p:grpSp>
      <p:pic>
        <p:nvPicPr>
          <p:cNvPr id="1030" name="Picture 6" descr="German Text Document Icon by rejon">
            <a:extLst>
              <a:ext uri="{FF2B5EF4-FFF2-40B4-BE49-F238E27FC236}">
                <a16:creationId xmlns:a16="http://schemas.microsoft.com/office/drawing/2014/main" id="{330CF7DD-B5BC-4430-A335-7DD1B3A6A54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3000" y="4771744"/>
            <a:ext cx="1078992" cy="10789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Spreadsheet Document Icon by sixsixfive">
            <a:extLst>
              <a:ext uri="{FF2B5EF4-FFF2-40B4-BE49-F238E27FC236}">
                <a16:creationId xmlns:a16="http://schemas.microsoft.com/office/drawing/2014/main" id="{56A3FBE4-20BF-4868-8092-A11C488A44D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36635" y="4771744"/>
            <a:ext cx="833222" cy="10789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 descr="A brown and white dog sitting on a table&#10;&#10;Description generated with very high confidence">
            <a:extLst>
              <a:ext uri="{FF2B5EF4-FFF2-40B4-BE49-F238E27FC236}">
                <a16:creationId xmlns:a16="http://schemas.microsoft.com/office/drawing/2014/main" id="{E5680EB6-A31C-4089-BB15-2653B685C665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8979" y="4871293"/>
            <a:ext cx="1368006" cy="914284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38" name="Picture 37" descr="A cat wearing a collared shirt&#10;&#10;Description generated with high confidence">
            <a:extLst>
              <a:ext uri="{FF2B5EF4-FFF2-40B4-BE49-F238E27FC236}">
                <a16:creationId xmlns:a16="http://schemas.microsoft.com/office/drawing/2014/main" id="{165651B0-4B32-4D38-B37A-F3C9EFE3FEAF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41404" y="4871293"/>
            <a:ext cx="879894" cy="879894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1036" name="Picture 12" descr="Image result for python file icon">
            <a:extLst>
              <a:ext uri="{FF2B5EF4-FFF2-40B4-BE49-F238E27FC236}">
                <a16:creationId xmlns:a16="http://schemas.microsoft.com/office/drawing/2014/main" id="{856F3671-CA27-4BFE-A004-86DE36C9D86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92410" y="4802377"/>
            <a:ext cx="1078992" cy="10789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5" name="Picture 12" descr="Image result for python file icon">
            <a:extLst>
              <a:ext uri="{FF2B5EF4-FFF2-40B4-BE49-F238E27FC236}">
                <a16:creationId xmlns:a16="http://schemas.microsoft.com/office/drawing/2014/main" id="{C037F0BA-4DFE-46F1-8B82-57F0827C35E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11438" y="4771744"/>
            <a:ext cx="1078992" cy="10789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40" name="Connector: Elbow 39">
            <a:extLst>
              <a:ext uri="{FF2B5EF4-FFF2-40B4-BE49-F238E27FC236}">
                <a16:creationId xmlns:a16="http://schemas.microsoft.com/office/drawing/2014/main" id="{4CAE588B-0C6C-45CE-848F-10641A3F8549}"/>
              </a:ext>
            </a:extLst>
          </p:cNvPr>
          <p:cNvCxnSpPr>
            <a:stCxn id="4" idx="2"/>
            <a:endCxn id="18" idx="0"/>
          </p:cNvCxnSpPr>
          <p:nvPr/>
        </p:nvCxnSpPr>
        <p:spPr>
          <a:xfrm rot="16200000" flipH="1">
            <a:off x="6863313" y="1114034"/>
            <a:ext cx="712867" cy="3345330"/>
          </a:xfrm>
          <a:prstGeom prst="bentConnector3">
            <a:avLst/>
          </a:prstGeom>
          <a:ln cmpd="sng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48" name="Connector: Elbow 47">
            <a:extLst>
              <a:ext uri="{FF2B5EF4-FFF2-40B4-BE49-F238E27FC236}">
                <a16:creationId xmlns:a16="http://schemas.microsoft.com/office/drawing/2014/main" id="{DDF3FF64-52FD-4E40-9FE4-23EFFF0A4118}"/>
              </a:ext>
            </a:extLst>
          </p:cNvPr>
          <p:cNvCxnSpPr>
            <a:cxnSpLocks/>
            <a:stCxn id="4" idx="2"/>
            <a:endCxn id="12" idx="0"/>
          </p:cNvCxnSpPr>
          <p:nvPr/>
        </p:nvCxnSpPr>
        <p:spPr>
          <a:xfrm rot="5400000">
            <a:off x="4043006" y="1656311"/>
            <a:ext cx="730120" cy="2278030"/>
          </a:xfrm>
          <a:prstGeom prst="bentConnector3">
            <a:avLst>
              <a:gd name="adj1" fmla="val 50000"/>
            </a:avLst>
          </a:prstGeom>
          <a:ln cmpd="sng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51" name="Connector: Elbow 50">
            <a:extLst>
              <a:ext uri="{FF2B5EF4-FFF2-40B4-BE49-F238E27FC236}">
                <a16:creationId xmlns:a16="http://schemas.microsoft.com/office/drawing/2014/main" id="{86B1A8A7-1179-41F0-ABB7-1DCE2FF8703A}"/>
              </a:ext>
            </a:extLst>
          </p:cNvPr>
          <p:cNvCxnSpPr>
            <a:cxnSpLocks/>
            <a:stCxn id="4" idx="2"/>
            <a:endCxn id="15" idx="0"/>
          </p:cNvCxnSpPr>
          <p:nvPr/>
        </p:nvCxnSpPr>
        <p:spPr>
          <a:xfrm rot="16200000" flipH="1">
            <a:off x="5443671" y="2533676"/>
            <a:ext cx="712867" cy="506046"/>
          </a:xfrm>
          <a:prstGeom prst="bentConnector3">
            <a:avLst>
              <a:gd name="adj1" fmla="val 50000"/>
            </a:avLst>
          </a:prstGeom>
          <a:ln cmpd="sng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54" name="Connector: Elbow 53">
            <a:extLst>
              <a:ext uri="{FF2B5EF4-FFF2-40B4-BE49-F238E27FC236}">
                <a16:creationId xmlns:a16="http://schemas.microsoft.com/office/drawing/2014/main" id="{AA0F16A9-754A-4674-A45D-0911FF8C7D60}"/>
              </a:ext>
            </a:extLst>
          </p:cNvPr>
          <p:cNvCxnSpPr>
            <a:cxnSpLocks/>
            <a:stCxn id="19" idx="2"/>
            <a:endCxn id="45" idx="0"/>
          </p:cNvCxnSpPr>
          <p:nvPr/>
        </p:nvCxnSpPr>
        <p:spPr>
          <a:xfrm rot="16200000" flipH="1">
            <a:off x="9358662" y="3579471"/>
            <a:ext cx="630623" cy="1753921"/>
          </a:xfrm>
          <a:prstGeom prst="bentConnector3">
            <a:avLst>
              <a:gd name="adj1" fmla="val 50000"/>
            </a:avLst>
          </a:prstGeom>
          <a:ln cmpd="sng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57" name="Connector: Elbow 56">
            <a:extLst>
              <a:ext uri="{FF2B5EF4-FFF2-40B4-BE49-F238E27FC236}">
                <a16:creationId xmlns:a16="http://schemas.microsoft.com/office/drawing/2014/main" id="{1B17C93C-485A-412E-900F-36783539FBA5}"/>
              </a:ext>
            </a:extLst>
          </p:cNvPr>
          <p:cNvCxnSpPr>
            <a:cxnSpLocks/>
            <a:stCxn id="19" idx="2"/>
            <a:endCxn id="1036" idx="0"/>
          </p:cNvCxnSpPr>
          <p:nvPr/>
        </p:nvCxnSpPr>
        <p:spPr>
          <a:xfrm rot="16200000" flipH="1">
            <a:off x="8783831" y="4154302"/>
            <a:ext cx="661256" cy="634893"/>
          </a:xfrm>
          <a:prstGeom prst="bentConnector3">
            <a:avLst>
              <a:gd name="adj1" fmla="val 50000"/>
            </a:avLst>
          </a:prstGeom>
          <a:ln cmpd="sng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62" name="Connector: Elbow 61">
            <a:extLst>
              <a:ext uri="{FF2B5EF4-FFF2-40B4-BE49-F238E27FC236}">
                <a16:creationId xmlns:a16="http://schemas.microsoft.com/office/drawing/2014/main" id="{502E5104-A7FA-40FB-B949-C0E61686E777}"/>
              </a:ext>
            </a:extLst>
          </p:cNvPr>
          <p:cNvCxnSpPr>
            <a:cxnSpLocks/>
            <a:stCxn id="16" idx="2"/>
            <a:endCxn id="38" idx="0"/>
          </p:cNvCxnSpPr>
          <p:nvPr/>
        </p:nvCxnSpPr>
        <p:spPr>
          <a:xfrm rot="16200000" flipH="1">
            <a:off x="6054454" y="4044396"/>
            <a:ext cx="730172" cy="923622"/>
          </a:xfrm>
          <a:prstGeom prst="bentConnector3">
            <a:avLst>
              <a:gd name="adj1" fmla="val 50000"/>
            </a:avLst>
          </a:prstGeom>
          <a:ln cmpd="sng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65" name="Connector: Elbow 64">
            <a:extLst>
              <a:ext uri="{FF2B5EF4-FFF2-40B4-BE49-F238E27FC236}">
                <a16:creationId xmlns:a16="http://schemas.microsoft.com/office/drawing/2014/main" id="{2371D60F-8E39-41B5-ABF8-14EFCDE7F657}"/>
              </a:ext>
            </a:extLst>
          </p:cNvPr>
          <p:cNvCxnSpPr>
            <a:cxnSpLocks/>
            <a:stCxn id="16" idx="2"/>
            <a:endCxn id="7" idx="0"/>
          </p:cNvCxnSpPr>
          <p:nvPr/>
        </p:nvCxnSpPr>
        <p:spPr>
          <a:xfrm rot="5400000">
            <a:off x="5160270" y="4073834"/>
            <a:ext cx="730172" cy="864747"/>
          </a:xfrm>
          <a:prstGeom prst="bentConnector3">
            <a:avLst>
              <a:gd name="adj1" fmla="val 50000"/>
            </a:avLst>
          </a:prstGeom>
          <a:ln cmpd="sng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69" name="Connector: Elbow 68">
            <a:extLst>
              <a:ext uri="{FF2B5EF4-FFF2-40B4-BE49-F238E27FC236}">
                <a16:creationId xmlns:a16="http://schemas.microsoft.com/office/drawing/2014/main" id="{288498BA-00AC-4492-BA62-BFC8ACF4933F}"/>
              </a:ext>
            </a:extLst>
          </p:cNvPr>
          <p:cNvCxnSpPr>
            <a:cxnSpLocks/>
            <a:stCxn id="13" idx="2"/>
            <a:endCxn id="1032" idx="0"/>
          </p:cNvCxnSpPr>
          <p:nvPr/>
        </p:nvCxnSpPr>
        <p:spPr>
          <a:xfrm rot="5400000">
            <a:off x="2806764" y="4404856"/>
            <a:ext cx="613370" cy="120406"/>
          </a:xfrm>
          <a:prstGeom prst="bentConnector3">
            <a:avLst>
              <a:gd name="adj1" fmla="val 50000"/>
            </a:avLst>
          </a:prstGeom>
          <a:ln cmpd="sng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72" name="Connector: Elbow 71">
            <a:extLst>
              <a:ext uri="{FF2B5EF4-FFF2-40B4-BE49-F238E27FC236}">
                <a16:creationId xmlns:a16="http://schemas.microsoft.com/office/drawing/2014/main" id="{71E604B9-0DC7-42E8-917E-5967B10A1721}"/>
              </a:ext>
            </a:extLst>
          </p:cNvPr>
          <p:cNvCxnSpPr>
            <a:cxnSpLocks/>
            <a:stCxn id="13" idx="2"/>
            <a:endCxn id="1030" idx="0"/>
          </p:cNvCxnSpPr>
          <p:nvPr/>
        </p:nvCxnSpPr>
        <p:spPr>
          <a:xfrm rot="5400000">
            <a:off x="2121389" y="3719481"/>
            <a:ext cx="613370" cy="1491156"/>
          </a:xfrm>
          <a:prstGeom prst="bentConnector3">
            <a:avLst>
              <a:gd name="adj1" fmla="val 50000"/>
            </a:avLst>
          </a:prstGeom>
          <a:ln cmpd="sng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67" name="TextBox 66">
            <a:extLst>
              <a:ext uri="{FF2B5EF4-FFF2-40B4-BE49-F238E27FC236}">
                <a16:creationId xmlns:a16="http://schemas.microsoft.com/office/drawing/2014/main" id="{D8CE7BF8-DCB7-46A6-8E99-6879CAFAF784}"/>
              </a:ext>
            </a:extLst>
          </p:cNvPr>
          <p:cNvSpPr txBox="1"/>
          <p:nvPr/>
        </p:nvSpPr>
        <p:spPr>
          <a:xfrm>
            <a:off x="899269" y="5784445"/>
            <a:ext cx="156645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homework2.doc</a:t>
            </a:r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57BAD0B6-C248-43D9-B267-32FBF087DE69}"/>
              </a:ext>
            </a:extLst>
          </p:cNvPr>
          <p:cNvSpPr txBox="1"/>
          <p:nvPr/>
        </p:nvSpPr>
        <p:spPr>
          <a:xfrm>
            <a:off x="2682888" y="5802206"/>
            <a:ext cx="83388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cs10.xls</a:t>
            </a:r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02059F5D-02D9-4E1E-992E-14ED21EBC2A7}"/>
              </a:ext>
            </a:extLst>
          </p:cNvPr>
          <p:cNvSpPr txBox="1"/>
          <p:nvPr/>
        </p:nvSpPr>
        <p:spPr>
          <a:xfrm>
            <a:off x="4550070" y="5850736"/>
            <a:ext cx="111280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Photo1.jpg</a:t>
            </a:r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563073F4-FB57-49A1-B978-F5BD6D620F50}"/>
              </a:ext>
            </a:extLst>
          </p:cNvPr>
          <p:cNvSpPr txBox="1"/>
          <p:nvPr/>
        </p:nvSpPr>
        <p:spPr>
          <a:xfrm>
            <a:off x="6324948" y="5869280"/>
            <a:ext cx="104387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Me_irl.jpg</a:t>
            </a:r>
          </a:p>
        </p:txBody>
      </p:sp>
      <p:sp>
        <p:nvSpPr>
          <p:cNvPr id="79" name="TextBox 78">
            <a:extLst>
              <a:ext uri="{FF2B5EF4-FFF2-40B4-BE49-F238E27FC236}">
                <a16:creationId xmlns:a16="http://schemas.microsoft.com/office/drawing/2014/main" id="{751EACC4-B51C-4B2A-B380-4FC3327F4C3E}"/>
              </a:ext>
            </a:extLst>
          </p:cNvPr>
          <p:cNvSpPr txBox="1"/>
          <p:nvPr/>
        </p:nvSpPr>
        <p:spPr>
          <a:xfrm>
            <a:off x="8845496" y="5850736"/>
            <a:ext cx="101822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strings.py</a:t>
            </a:r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5A6A09D0-9F8F-475C-B8FC-684684166941}"/>
              </a:ext>
            </a:extLst>
          </p:cNvPr>
          <p:cNvSpPr txBox="1"/>
          <p:nvPr/>
        </p:nvSpPr>
        <p:spPr>
          <a:xfrm>
            <a:off x="10066800" y="5850736"/>
            <a:ext cx="117211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example.py</a:t>
            </a:r>
          </a:p>
        </p:txBody>
      </p: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D2BE799C-EDA1-4F59-B0AA-C076E6E1C65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581425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22487">
        <p:fade/>
      </p:transition>
    </mc:Choice>
    <mc:Fallback>
      <p:transition spd="med" advTm="22487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BBF84A-1F27-4D9D-85FE-B7A3CC5A08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Directories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D5FFA3-6D1C-4024-BBC8-2EEFA22176D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45720" indent="0">
              <a:buNone/>
            </a:pPr>
            <a:endParaRPr lang="en-US" sz="5400" dirty="0"/>
          </a:p>
          <a:p>
            <a:pPr marL="45720" indent="0">
              <a:buNone/>
            </a:pPr>
            <a:r>
              <a:rPr lang="en-US" sz="5400" dirty="0"/>
              <a:t>Directories == Files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030A9648-8811-4865-A45C-7D18EE8D48C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21409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14297">
        <p:fade/>
      </p:transition>
    </mc:Choice>
    <mc:Fallback>
      <p:transition spd="med" advTm="14297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BB664B-F56E-462C-82A6-B3D5DA46F9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Paths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22776998-2C68-4842-8EB4-BCE55745C182}"/>
              </a:ext>
            </a:extLst>
          </p:cNvPr>
          <p:cNvGrpSpPr/>
          <p:nvPr/>
        </p:nvGrpSpPr>
        <p:grpSpPr>
          <a:xfrm>
            <a:off x="5131925" y="1432278"/>
            <a:ext cx="1021111" cy="997988"/>
            <a:chOff x="5373465" y="1724421"/>
            <a:chExt cx="1292669" cy="1263397"/>
          </a:xfrm>
        </p:grpSpPr>
        <p:pic>
          <p:nvPicPr>
            <p:cNvPr id="1028" name="Picture 4" descr="Open Folder by isendrak">
              <a:extLst>
                <a:ext uri="{FF2B5EF4-FFF2-40B4-BE49-F238E27FC236}">
                  <a16:creationId xmlns:a16="http://schemas.microsoft.com/office/drawing/2014/main" id="{B5A1A582-392A-4D47-A486-9565D9ABF59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373465" y="1724421"/>
              <a:ext cx="1292669" cy="89406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4E368BB0-F10C-43BA-BF0E-312C23EBF1D4}"/>
                </a:ext>
              </a:extLst>
            </p:cNvPr>
            <p:cNvSpPr txBox="1"/>
            <p:nvPr/>
          </p:nvSpPr>
          <p:spPr>
            <a:xfrm>
              <a:off x="5577306" y="2618486"/>
              <a:ext cx="64344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/>
                <a:t>Root</a:t>
              </a:r>
            </a:p>
          </p:txBody>
        </p:sp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98532E23-00B8-4BF8-A62E-A2880D605DE0}"/>
              </a:ext>
            </a:extLst>
          </p:cNvPr>
          <p:cNvGrpSpPr/>
          <p:nvPr/>
        </p:nvGrpSpPr>
        <p:grpSpPr>
          <a:xfrm>
            <a:off x="2636635" y="3160386"/>
            <a:ext cx="1142971" cy="997988"/>
            <a:chOff x="5219196" y="1724421"/>
            <a:chExt cx="1446938" cy="1263397"/>
          </a:xfrm>
        </p:grpSpPr>
        <p:pic>
          <p:nvPicPr>
            <p:cNvPr id="12" name="Picture 4" descr="Open Folder by isendrak">
              <a:extLst>
                <a:ext uri="{FF2B5EF4-FFF2-40B4-BE49-F238E27FC236}">
                  <a16:creationId xmlns:a16="http://schemas.microsoft.com/office/drawing/2014/main" id="{F07E3C3D-AB6C-4553-8618-EB08DD38298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373465" y="1724421"/>
              <a:ext cx="1292669" cy="89406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EB751F36-A38E-44A2-B76A-C37E03C78FE5}"/>
                </a:ext>
              </a:extLst>
            </p:cNvPr>
            <p:cNvSpPr txBox="1"/>
            <p:nvPr/>
          </p:nvSpPr>
          <p:spPr>
            <a:xfrm>
              <a:off x="5219196" y="2618486"/>
              <a:ext cx="135966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/>
                <a:t>School work</a:t>
              </a:r>
            </a:p>
          </p:txBody>
        </p: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5FD98095-849D-4EF4-8D8C-61FD0FDB12A1}"/>
              </a:ext>
            </a:extLst>
          </p:cNvPr>
          <p:cNvGrpSpPr/>
          <p:nvPr/>
        </p:nvGrpSpPr>
        <p:grpSpPr>
          <a:xfrm>
            <a:off x="5542571" y="3160386"/>
            <a:ext cx="1021111" cy="997988"/>
            <a:chOff x="5373465" y="1724421"/>
            <a:chExt cx="1292669" cy="1263397"/>
          </a:xfrm>
        </p:grpSpPr>
        <p:pic>
          <p:nvPicPr>
            <p:cNvPr id="15" name="Picture 4" descr="Open Folder by isendrak">
              <a:extLst>
                <a:ext uri="{FF2B5EF4-FFF2-40B4-BE49-F238E27FC236}">
                  <a16:creationId xmlns:a16="http://schemas.microsoft.com/office/drawing/2014/main" id="{966B8C05-8886-4123-9AAE-2E715390043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373465" y="1724421"/>
              <a:ext cx="1292669" cy="89406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F8442560-444C-4F58-B660-A87C6AEEC278}"/>
                </a:ext>
              </a:extLst>
            </p:cNvPr>
            <p:cNvSpPr txBox="1"/>
            <p:nvPr/>
          </p:nvSpPr>
          <p:spPr>
            <a:xfrm>
              <a:off x="5469265" y="2618486"/>
              <a:ext cx="85953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/>
                <a:t>Photos</a:t>
              </a:r>
            </a:p>
          </p:txBody>
        </p: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8B37589B-3AED-4A84-9EDB-2CD8CBAB87E4}"/>
              </a:ext>
            </a:extLst>
          </p:cNvPr>
          <p:cNvGrpSpPr/>
          <p:nvPr/>
        </p:nvGrpSpPr>
        <p:grpSpPr>
          <a:xfrm>
            <a:off x="8381855" y="3143133"/>
            <a:ext cx="1021111" cy="997988"/>
            <a:chOff x="5373465" y="1724421"/>
            <a:chExt cx="1292669" cy="1263397"/>
          </a:xfrm>
        </p:grpSpPr>
        <p:pic>
          <p:nvPicPr>
            <p:cNvPr id="18" name="Picture 4" descr="Open Folder by isendrak">
              <a:extLst>
                <a:ext uri="{FF2B5EF4-FFF2-40B4-BE49-F238E27FC236}">
                  <a16:creationId xmlns:a16="http://schemas.microsoft.com/office/drawing/2014/main" id="{996BEDAE-03A1-4817-B3DB-7D16A272A65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373465" y="1724421"/>
              <a:ext cx="1292669" cy="89406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04F6461E-6A51-45EC-A19E-CA40485C5CF7}"/>
                </a:ext>
              </a:extLst>
            </p:cNvPr>
            <p:cNvSpPr txBox="1"/>
            <p:nvPr/>
          </p:nvSpPr>
          <p:spPr>
            <a:xfrm>
              <a:off x="5461250" y="2618486"/>
              <a:ext cx="87556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/>
                <a:t>Python</a:t>
              </a:r>
            </a:p>
          </p:txBody>
        </p:sp>
      </p:grpSp>
      <p:pic>
        <p:nvPicPr>
          <p:cNvPr id="1030" name="Picture 6" descr="German Text Document Icon by rejon">
            <a:extLst>
              <a:ext uri="{FF2B5EF4-FFF2-40B4-BE49-F238E27FC236}">
                <a16:creationId xmlns:a16="http://schemas.microsoft.com/office/drawing/2014/main" id="{330CF7DD-B5BC-4430-A335-7DD1B3A6A54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3000" y="4771744"/>
            <a:ext cx="1078992" cy="10789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Spreadsheet Document Icon by sixsixfive">
            <a:extLst>
              <a:ext uri="{FF2B5EF4-FFF2-40B4-BE49-F238E27FC236}">
                <a16:creationId xmlns:a16="http://schemas.microsoft.com/office/drawing/2014/main" id="{56A3FBE4-20BF-4868-8092-A11C488A44D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36635" y="4771744"/>
            <a:ext cx="833222" cy="10789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 descr="A brown and white dog sitting on a table&#10;&#10;Description generated with very high confidence">
            <a:extLst>
              <a:ext uri="{FF2B5EF4-FFF2-40B4-BE49-F238E27FC236}">
                <a16:creationId xmlns:a16="http://schemas.microsoft.com/office/drawing/2014/main" id="{E5680EB6-A31C-4089-BB15-2653B685C665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8979" y="4871293"/>
            <a:ext cx="1368006" cy="914284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38" name="Picture 37" descr="A cat wearing a collared shirt&#10;&#10;Description generated with high confidence">
            <a:extLst>
              <a:ext uri="{FF2B5EF4-FFF2-40B4-BE49-F238E27FC236}">
                <a16:creationId xmlns:a16="http://schemas.microsoft.com/office/drawing/2014/main" id="{165651B0-4B32-4D38-B37A-F3C9EFE3FEAF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41404" y="4871293"/>
            <a:ext cx="879894" cy="879894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1036" name="Picture 12" descr="Image result for python file icon">
            <a:extLst>
              <a:ext uri="{FF2B5EF4-FFF2-40B4-BE49-F238E27FC236}">
                <a16:creationId xmlns:a16="http://schemas.microsoft.com/office/drawing/2014/main" id="{856F3671-CA27-4BFE-A004-86DE36C9D86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92410" y="4767871"/>
            <a:ext cx="1078992" cy="10789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5" name="Picture 12" descr="Image result for python file icon">
            <a:extLst>
              <a:ext uri="{FF2B5EF4-FFF2-40B4-BE49-F238E27FC236}">
                <a16:creationId xmlns:a16="http://schemas.microsoft.com/office/drawing/2014/main" id="{C037F0BA-4DFE-46F1-8B82-57F0827C35E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11438" y="4771744"/>
            <a:ext cx="1078992" cy="10789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48" name="Connector: Elbow 47">
            <a:extLst>
              <a:ext uri="{FF2B5EF4-FFF2-40B4-BE49-F238E27FC236}">
                <a16:creationId xmlns:a16="http://schemas.microsoft.com/office/drawing/2014/main" id="{DDF3FF64-52FD-4E40-9FE4-23EFFF0A4118}"/>
              </a:ext>
            </a:extLst>
          </p:cNvPr>
          <p:cNvCxnSpPr>
            <a:cxnSpLocks/>
            <a:stCxn id="4" idx="2"/>
            <a:endCxn id="12" idx="0"/>
          </p:cNvCxnSpPr>
          <p:nvPr/>
        </p:nvCxnSpPr>
        <p:spPr>
          <a:xfrm rot="5400000">
            <a:off x="4043006" y="1656311"/>
            <a:ext cx="730120" cy="2278030"/>
          </a:xfrm>
          <a:prstGeom prst="bentConnector3">
            <a:avLst>
              <a:gd name="adj1" fmla="val 50000"/>
            </a:avLst>
          </a:prstGeom>
          <a:ln cmpd="sng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51" name="Connector: Elbow 50">
            <a:extLst>
              <a:ext uri="{FF2B5EF4-FFF2-40B4-BE49-F238E27FC236}">
                <a16:creationId xmlns:a16="http://schemas.microsoft.com/office/drawing/2014/main" id="{86B1A8A7-1179-41F0-ABB7-1DCE2FF8703A}"/>
              </a:ext>
            </a:extLst>
          </p:cNvPr>
          <p:cNvCxnSpPr>
            <a:cxnSpLocks/>
            <a:stCxn id="4" idx="2"/>
            <a:endCxn id="15" idx="0"/>
          </p:cNvCxnSpPr>
          <p:nvPr/>
        </p:nvCxnSpPr>
        <p:spPr>
          <a:xfrm rot="16200000" flipH="1">
            <a:off x="5435044" y="2542303"/>
            <a:ext cx="730120" cy="506046"/>
          </a:xfrm>
          <a:prstGeom prst="bentConnector3">
            <a:avLst>
              <a:gd name="adj1" fmla="val 50000"/>
            </a:avLst>
          </a:prstGeom>
          <a:ln cmpd="sng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57" name="Connector: Elbow 56">
            <a:extLst>
              <a:ext uri="{FF2B5EF4-FFF2-40B4-BE49-F238E27FC236}">
                <a16:creationId xmlns:a16="http://schemas.microsoft.com/office/drawing/2014/main" id="{1B17C93C-485A-412E-900F-36783539FBA5}"/>
              </a:ext>
            </a:extLst>
          </p:cNvPr>
          <p:cNvCxnSpPr>
            <a:cxnSpLocks/>
            <a:stCxn id="19" idx="2"/>
            <a:endCxn id="1036" idx="0"/>
          </p:cNvCxnSpPr>
          <p:nvPr/>
        </p:nvCxnSpPr>
        <p:spPr>
          <a:xfrm rot="16200000" flipH="1">
            <a:off x="8801084" y="4137049"/>
            <a:ext cx="626750" cy="634893"/>
          </a:xfrm>
          <a:prstGeom prst="bentConnector3">
            <a:avLst>
              <a:gd name="adj1" fmla="val 50000"/>
            </a:avLst>
          </a:prstGeom>
          <a:ln cmpd="sng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62" name="Connector: Elbow 61">
            <a:extLst>
              <a:ext uri="{FF2B5EF4-FFF2-40B4-BE49-F238E27FC236}">
                <a16:creationId xmlns:a16="http://schemas.microsoft.com/office/drawing/2014/main" id="{502E5104-A7FA-40FB-B949-C0E61686E777}"/>
              </a:ext>
            </a:extLst>
          </p:cNvPr>
          <p:cNvCxnSpPr>
            <a:cxnSpLocks/>
            <a:stCxn id="16" idx="2"/>
            <a:endCxn id="38" idx="0"/>
          </p:cNvCxnSpPr>
          <p:nvPr/>
        </p:nvCxnSpPr>
        <p:spPr>
          <a:xfrm rot="16200000" flipH="1">
            <a:off x="6063081" y="4053022"/>
            <a:ext cx="712919" cy="923622"/>
          </a:xfrm>
          <a:prstGeom prst="bentConnector3">
            <a:avLst>
              <a:gd name="adj1" fmla="val 50000"/>
            </a:avLst>
          </a:prstGeom>
          <a:ln cmpd="sng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65" name="Connector: Elbow 64">
            <a:extLst>
              <a:ext uri="{FF2B5EF4-FFF2-40B4-BE49-F238E27FC236}">
                <a16:creationId xmlns:a16="http://schemas.microsoft.com/office/drawing/2014/main" id="{2371D60F-8E39-41B5-ABF8-14EFCDE7F657}"/>
              </a:ext>
            </a:extLst>
          </p:cNvPr>
          <p:cNvCxnSpPr>
            <a:cxnSpLocks/>
            <a:stCxn id="16" idx="2"/>
            <a:endCxn id="7" idx="0"/>
          </p:cNvCxnSpPr>
          <p:nvPr/>
        </p:nvCxnSpPr>
        <p:spPr>
          <a:xfrm rot="5400000">
            <a:off x="5168897" y="4082460"/>
            <a:ext cx="712919" cy="864747"/>
          </a:xfrm>
          <a:prstGeom prst="bentConnector3">
            <a:avLst>
              <a:gd name="adj1" fmla="val 50000"/>
            </a:avLst>
          </a:prstGeom>
          <a:ln cmpd="sng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69" name="Connector: Elbow 68">
            <a:extLst>
              <a:ext uri="{FF2B5EF4-FFF2-40B4-BE49-F238E27FC236}">
                <a16:creationId xmlns:a16="http://schemas.microsoft.com/office/drawing/2014/main" id="{288498BA-00AC-4492-BA62-BFC8ACF4933F}"/>
              </a:ext>
            </a:extLst>
          </p:cNvPr>
          <p:cNvCxnSpPr>
            <a:cxnSpLocks/>
            <a:stCxn id="13" idx="2"/>
            <a:endCxn id="1032" idx="0"/>
          </p:cNvCxnSpPr>
          <p:nvPr/>
        </p:nvCxnSpPr>
        <p:spPr>
          <a:xfrm rot="5400000">
            <a:off x="2806764" y="4404856"/>
            <a:ext cx="613370" cy="120406"/>
          </a:xfrm>
          <a:prstGeom prst="bentConnector3">
            <a:avLst>
              <a:gd name="adj1" fmla="val 50000"/>
            </a:avLst>
          </a:prstGeom>
          <a:ln cmpd="sng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72" name="Connector: Elbow 71">
            <a:extLst>
              <a:ext uri="{FF2B5EF4-FFF2-40B4-BE49-F238E27FC236}">
                <a16:creationId xmlns:a16="http://schemas.microsoft.com/office/drawing/2014/main" id="{71E604B9-0DC7-42E8-917E-5967B10A1721}"/>
              </a:ext>
            </a:extLst>
          </p:cNvPr>
          <p:cNvCxnSpPr>
            <a:cxnSpLocks/>
            <a:stCxn id="13" idx="2"/>
            <a:endCxn id="1030" idx="0"/>
          </p:cNvCxnSpPr>
          <p:nvPr/>
        </p:nvCxnSpPr>
        <p:spPr>
          <a:xfrm rot="5400000">
            <a:off x="2121389" y="3719481"/>
            <a:ext cx="613370" cy="1491156"/>
          </a:xfrm>
          <a:prstGeom prst="bentConnector3">
            <a:avLst>
              <a:gd name="adj1" fmla="val 50000"/>
            </a:avLst>
          </a:prstGeom>
          <a:ln cmpd="sng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67" name="TextBox 66">
            <a:extLst>
              <a:ext uri="{FF2B5EF4-FFF2-40B4-BE49-F238E27FC236}">
                <a16:creationId xmlns:a16="http://schemas.microsoft.com/office/drawing/2014/main" id="{D8CE7BF8-DCB7-46A6-8E99-6879CAFAF784}"/>
              </a:ext>
            </a:extLst>
          </p:cNvPr>
          <p:cNvSpPr txBox="1"/>
          <p:nvPr/>
        </p:nvSpPr>
        <p:spPr>
          <a:xfrm>
            <a:off x="899269" y="5784445"/>
            <a:ext cx="156645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homework2.doc</a:t>
            </a:r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57BAD0B6-C248-43D9-B267-32FBF087DE69}"/>
              </a:ext>
            </a:extLst>
          </p:cNvPr>
          <p:cNvSpPr txBox="1"/>
          <p:nvPr/>
        </p:nvSpPr>
        <p:spPr>
          <a:xfrm>
            <a:off x="2682888" y="5802206"/>
            <a:ext cx="83388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cs10.xls</a:t>
            </a:r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02059F5D-02D9-4E1E-992E-14ED21EBC2A7}"/>
              </a:ext>
            </a:extLst>
          </p:cNvPr>
          <p:cNvSpPr txBox="1"/>
          <p:nvPr/>
        </p:nvSpPr>
        <p:spPr>
          <a:xfrm>
            <a:off x="4550070" y="5850736"/>
            <a:ext cx="111280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Photo1.jpg</a:t>
            </a:r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563073F4-FB57-49A1-B978-F5BD6D620F50}"/>
              </a:ext>
            </a:extLst>
          </p:cNvPr>
          <p:cNvSpPr txBox="1"/>
          <p:nvPr/>
        </p:nvSpPr>
        <p:spPr>
          <a:xfrm>
            <a:off x="6324948" y="5869280"/>
            <a:ext cx="104387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Me_irl.jpg</a:t>
            </a:r>
          </a:p>
        </p:txBody>
      </p:sp>
      <p:sp>
        <p:nvSpPr>
          <p:cNvPr id="79" name="TextBox 78">
            <a:extLst>
              <a:ext uri="{FF2B5EF4-FFF2-40B4-BE49-F238E27FC236}">
                <a16:creationId xmlns:a16="http://schemas.microsoft.com/office/drawing/2014/main" id="{751EACC4-B51C-4B2A-B380-4FC3327F4C3E}"/>
              </a:ext>
            </a:extLst>
          </p:cNvPr>
          <p:cNvSpPr txBox="1"/>
          <p:nvPr/>
        </p:nvSpPr>
        <p:spPr>
          <a:xfrm>
            <a:off x="8845496" y="5850736"/>
            <a:ext cx="101822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strings.py</a:t>
            </a:r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5A6A09D0-9F8F-475C-B8FC-684684166941}"/>
              </a:ext>
            </a:extLst>
          </p:cNvPr>
          <p:cNvSpPr txBox="1"/>
          <p:nvPr/>
        </p:nvSpPr>
        <p:spPr>
          <a:xfrm>
            <a:off x="10066800" y="5850736"/>
            <a:ext cx="117211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example.py</a:t>
            </a:r>
          </a:p>
        </p:txBody>
      </p:sp>
      <p:cxnSp>
        <p:nvCxnSpPr>
          <p:cNvPr id="54" name="Connector: Elbow 53">
            <a:extLst>
              <a:ext uri="{FF2B5EF4-FFF2-40B4-BE49-F238E27FC236}">
                <a16:creationId xmlns:a16="http://schemas.microsoft.com/office/drawing/2014/main" id="{AA0F16A9-754A-4674-A45D-0911FF8C7D60}"/>
              </a:ext>
            </a:extLst>
          </p:cNvPr>
          <p:cNvCxnSpPr>
            <a:cxnSpLocks/>
            <a:stCxn id="19" idx="2"/>
            <a:endCxn id="45" idx="0"/>
          </p:cNvCxnSpPr>
          <p:nvPr/>
        </p:nvCxnSpPr>
        <p:spPr>
          <a:xfrm rot="16200000" flipH="1">
            <a:off x="9358662" y="3579471"/>
            <a:ext cx="630623" cy="1753921"/>
          </a:xfrm>
          <a:prstGeom prst="bentConnector3">
            <a:avLst>
              <a:gd name="adj1" fmla="val 50000"/>
            </a:avLst>
          </a:prstGeom>
          <a:ln cmpd="sng">
            <a:solidFill>
              <a:srgbClr val="00B0F0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40" name="Connector: Elbow 39">
            <a:extLst>
              <a:ext uri="{FF2B5EF4-FFF2-40B4-BE49-F238E27FC236}">
                <a16:creationId xmlns:a16="http://schemas.microsoft.com/office/drawing/2014/main" id="{4CAE588B-0C6C-45CE-848F-10641A3F8549}"/>
              </a:ext>
            </a:extLst>
          </p:cNvPr>
          <p:cNvCxnSpPr>
            <a:stCxn id="4" idx="2"/>
            <a:endCxn id="18" idx="0"/>
          </p:cNvCxnSpPr>
          <p:nvPr/>
        </p:nvCxnSpPr>
        <p:spPr>
          <a:xfrm rot="16200000" flipH="1">
            <a:off x="6863313" y="1114034"/>
            <a:ext cx="712867" cy="3345330"/>
          </a:xfrm>
          <a:prstGeom prst="bentConnector3">
            <a:avLst/>
          </a:prstGeom>
          <a:ln cmpd="sng">
            <a:solidFill>
              <a:srgbClr val="00B0F0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3" name="Speech Bubble: Rectangle with Corners Rounded 2">
            <a:extLst>
              <a:ext uri="{FF2B5EF4-FFF2-40B4-BE49-F238E27FC236}">
                <a16:creationId xmlns:a16="http://schemas.microsoft.com/office/drawing/2014/main" id="{E84BC044-0C9A-4B5F-9B8F-0847B5DEB1B0}"/>
              </a:ext>
            </a:extLst>
          </p:cNvPr>
          <p:cNvSpPr/>
          <p:nvPr/>
        </p:nvSpPr>
        <p:spPr>
          <a:xfrm>
            <a:off x="8892410" y="1828800"/>
            <a:ext cx="1658524" cy="776377"/>
          </a:xfrm>
          <a:prstGeom prst="wedgeRoundRectCallout">
            <a:avLst>
              <a:gd name="adj1" fmla="val -41638"/>
              <a:gd name="adj2" fmla="val 80278"/>
              <a:gd name="adj3" fmla="val 16667"/>
            </a:avLst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00" dirty="0"/>
              <a:t>Path</a:t>
            </a:r>
          </a:p>
        </p:txBody>
      </p: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442BFA6D-C013-465D-996F-4CDEA94B9FC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537932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22620">
        <p:fade/>
      </p:transition>
    </mc:Choice>
    <mc:Fallback>
      <p:transition spd="med" advTm="2262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FC62C3-F530-4F66-AFE5-76E78EEBB4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Absolute Path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8F93F33-9CF4-412A-90BD-78A6D141D310}"/>
              </a:ext>
            </a:extLst>
          </p:cNvPr>
          <p:cNvSpPr txBox="1"/>
          <p:nvPr/>
        </p:nvSpPr>
        <p:spPr>
          <a:xfrm>
            <a:off x="2156460" y="2269466"/>
            <a:ext cx="787908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000" dirty="0">
                <a:latin typeface="Courier New" panose="02070309020205020404" pitchFamily="49" charset="0"/>
                <a:cs typeface="Courier New" panose="02070309020205020404" pitchFamily="49" charset="0"/>
              </a:rPr>
              <a:t>"/root/python/example.py"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E15FC2A-D094-4CB3-9F7D-1B0E201B7E21}"/>
              </a:ext>
            </a:extLst>
          </p:cNvPr>
          <p:cNvSpPr txBox="1"/>
          <p:nvPr/>
        </p:nvSpPr>
        <p:spPr>
          <a:xfrm>
            <a:off x="1079242" y="3595058"/>
            <a:ext cx="1003351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000" dirty="0">
                <a:latin typeface="Courier New" panose="02070309020205020404" pitchFamily="49" charset="0"/>
                <a:cs typeface="Courier New" panose="02070309020205020404" pitchFamily="49" charset="0"/>
              </a:rPr>
              <a:t>"/home/acbart/python/example.py"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BD36581-6CD4-4071-BDB8-AC27F1532166}"/>
              </a:ext>
            </a:extLst>
          </p:cNvPr>
          <p:cNvSpPr txBox="1"/>
          <p:nvPr/>
        </p:nvSpPr>
        <p:spPr>
          <a:xfrm>
            <a:off x="617577" y="4920651"/>
            <a:ext cx="1095684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000" dirty="0">
                <a:latin typeface="Courier New" panose="02070309020205020404" pitchFamily="49" charset="0"/>
                <a:cs typeface="Courier New" panose="02070309020205020404" pitchFamily="49" charset="0"/>
              </a:rPr>
              <a:t>"C:/Users/acbart/python/example.py"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9C05886-AAE6-46C5-8A28-DBA5DA9B8E71}"/>
              </a:ext>
            </a:extLst>
          </p:cNvPr>
          <p:cNvSpPr txBox="1"/>
          <p:nvPr/>
        </p:nvSpPr>
        <p:spPr>
          <a:xfrm>
            <a:off x="5375290" y="3086150"/>
            <a:ext cx="144142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dirty="0"/>
              <a:t>Or maybe…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023307D-9F9B-4548-8EB1-D4757019E9B8}"/>
              </a:ext>
            </a:extLst>
          </p:cNvPr>
          <p:cNvSpPr txBox="1"/>
          <p:nvPr/>
        </p:nvSpPr>
        <p:spPr>
          <a:xfrm>
            <a:off x="5375290" y="4411742"/>
            <a:ext cx="144142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dirty="0"/>
              <a:t>Or maybe…</a:t>
            </a:r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3AAC16C6-DD96-4E5B-9EEC-40C2FDBEEF1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59803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24330">
        <p:fade/>
      </p:transition>
    </mc:Choice>
    <mc:Fallback>
      <p:transition spd="med" advTm="2433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0901BD-91D6-4529-80D0-DDBB5755B2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Working Directory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B2D9DC1-138D-49CD-8F62-FD4D0897C3E1}"/>
              </a:ext>
            </a:extLst>
          </p:cNvPr>
          <p:cNvSpPr/>
          <p:nvPr/>
        </p:nvSpPr>
        <p:spPr>
          <a:xfrm>
            <a:off x="1143000" y="2743526"/>
            <a:ext cx="7983747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b="1" dirty="0">
                <a:solidFill>
                  <a:srgbClr val="000080"/>
                </a:solidFill>
                <a:latin typeface="Courier New" panose="02070309020205020404" pitchFamily="49" charset="0"/>
              </a:rPr>
              <a:t>&gt;&gt;&gt;</a:t>
            </a:r>
            <a:r>
              <a:rPr lang="en-US" sz="280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2800" dirty="0" err="1">
                <a:solidFill>
                  <a:srgbClr val="000000"/>
                </a:solidFill>
                <a:latin typeface="Courier New" panose="02070309020205020404" pitchFamily="49" charset="0"/>
              </a:rPr>
              <a:t>pwd</a:t>
            </a:r>
            <a:endParaRPr lang="en-US" sz="2800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r>
              <a:rPr lang="en-US" sz="2800" dirty="0">
                <a:solidFill>
                  <a:srgbClr val="808080"/>
                </a:solidFill>
                <a:latin typeface="Courier New" panose="02070309020205020404" pitchFamily="49" charset="0"/>
              </a:rPr>
              <a:t>'C:\\Users\\acbart\\Documents'</a:t>
            </a:r>
            <a:endParaRPr lang="en-US" sz="2800" dirty="0"/>
          </a:p>
        </p:txBody>
      </p:sp>
      <p:sp>
        <p:nvSpPr>
          <p:cNvPr id="5" name="Speech Bubble: Rectangle with Corners Rounded 4">
            <a:extLst>
              <a:ext uri="{FF2B5EF4-FFF2-40B4-BE49-F238E27FC236}">
                <a16:creationId xmlns:a16="http://schemas.microsoft.com/office/drawing/2014/main" id="{FA1F883F-B204-4F4D-B625-C397832C514C}"/>
              </a:ext>
            </a:extLst>
          </p:cNvPr>
          <p:cNvSpPr/>
          <p:nvPr/>
        </p:nvSpPr>
        <p:spPr>
          <a:xfrm>
            <a:off x="1587260" y="4641011"/>
            <a:ext cx="5331125" cy="1397479"/>
          </a:xfrm>
          <a:prstGeom prst="wedgeRoundRectCallout">
            <a:avLst>
              <a:gd name="adj1" fmla="val -20129"/>
              <a:gd name="adj2" fmla="val -114062"/>
              <a:gd name="adj3" fmla="val 16667"/>
            </a:avLst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00" dirty="0"/>
              <a:t>Two slashes? The first one is an escape character, which means this is really only ONE slash!</a:t>
            </a:r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2260C0BD-D6B9-4388-A1F8-7A78D62C3DE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510606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20671">
        <p:fade/>
      </p:transition>
    </mc:Choice>
    <mc:Fallback>
      <p:transition spd="med" advTm="20671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234E1A-D1AF-4E78-9E4B-40B7CC819A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Relative Paths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E4B6BB0-A245-4917-BB20-7D96848FEDC3}"/>
              </a:ext>
            </a:extLst>
          </p:cNvPr>
          <p:cNvSpPr/>
          <p:nvPr/>
        </p:nvSpPr>
        <p:spPr>
          <a:xfrm>
            <a:off x="1143000" y="1965960"/>
            <a:ext cx="8701177" cy="40934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000" b="1" dirty="0">
                <a:latin typeface="Courier New" panose="02070309020205020404" pitchFamily="49" charset="0"/>
                <a:cs typeface="Courier New" panose="02070309020205020404" pitchFamily="49" charset="0"/>
              </a:rPr>
              <a:t>&gt;&gt;&gt; ls</a:t>
            </a:r>
          </a:p>
          <a:p>
            <a:endParaRPr lang="en-US" sz="40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Date        Time        Type  Size     Name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09/17/2017  09:41 PM    &lt;DIR&gt;          .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09/17/2017  09:41 PM    &lt;DIR&gt;          ..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09/12/2017  03:11 PM    &lt;DIR&gt;          photos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09/14/2017  05:34 PM    &lt;DIR&gt;          music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09/11/2017  02:45 PM    &lt;DIR&gt;          python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09/02/2016  06:08 PM             6,228 homework5.pdf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09/02/2016  06:08 PM             9,650 example.py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08/08/2015  07:43 PM           340,489 historyOfDogs.png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08/08/2015  07:44 PM           422,316 taxReturns.docx</a:t>
            </a:r>
          </a:p>
        </p:txBody>
      </p:sp>
      <p:sp>
        <p:nvSpPr>
          <p:cNvPr id="5" name="Speech Bubble: Rectangle with Corners Rounded 4">
            <a:extLst>
              <a:ext uri="{FF2B5EF4-FFF2-40B4-BE49-F238E27FC236}">
                <a16:creationId xmlns:a16="http://schemas.microsoft.com/office/drawing/2014/main" id="{986EA72E-4ABD-4798-9AC6-146AC1AFEC60}"/>
              </a:ext>
            </a:extLst>
          </p:cNvPr>
          <p:cNvSpPr/>
          <p:nvPr/>
        </p:nvSpPr>
        <p:spPr>
          <a:xfrm>
            <a:off x="8501907" y="2545512"/>
            <a:ext cx="3040236" cy="845388"/>
          </a:xfrm>
          <a:prstGeom prst="wedgeRoundRectCallout">
            <a:avLst>
              <a:gd name="adj1" fmla="val -88690"/>
              <a:gd name="adj2" fmla="val 44133"/>
              <a:gd name="adj3" fmla="val 16667"/>
            </a:avLst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00" dirty="0"/>
              <a:t>Formats vary by operating system!</a:t>
            </a:r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DEB8D124-7E17-4062-A7EA-D9D4E416E98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303317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22677">
        <p:fade/>
      </p:transition>
    </mc:Choice>
    <mc:Fallback>
      <p:transition spd="med" advTm="22677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2C69A9-932D-450E-AAF5-2D8E4E2668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Moving between directories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F2A317-DEFB-4F69-A091-D70CD2B4B4B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45720" indent="0">
              <a:buNone/>
            </a:pPr>
            <a:r>
              <a:rPr lang="en-US" sz="3200" dirty="0">
                <a:latin typeface="Courier New" panose="02070309020205020404" pitchFamily="49" charset="0"/>
                <a:cs typeface="Courier New" panose="02070309020205020404" pitchFamily="49" charset="0"/>
              </a:rPr>
              <a:t>&gt;&gt;&gt; cd C:/Users/acbart/projects</a:t>
            </a:r>
          </a:p>
          <a:p>
            <a:pPr marL="45720" indent="0">
              <a:buNone/>
            </a:pPr>
            <a:endParaRPr lang="en-US" sz="3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45720" indent="0">
              <a:buNone/>
            </a:pPr>
            <a:r>
              <a:rPr lang="en-US" sz="3200" dirty="0">
                <a:latin typeface="Courier New" panose="02070309020205020404" pitchFamily="49" charset="0"/>
                <a:cs typeface="Courier New" panose="02070309020205020404" pitchFamily="49" charset="0"/>
              </a:rPr>
              <a:t>&gt;&gt;&gt; cd </a:t>
            </a:r>
            <a:r>
              <a:rPr lang="en-US" sz="3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pythonmisc</a:t>
            </a:r>
            <a:r>
              <a:rPr lang="en-US" sz="3200" dirty="0">
                <a:latin typeface="Courier New" panose="02070309020205020404" pitchFamily="49" charset="0"/>
                <a:cs typeface="Courier New" panose="02070309020205020404" pitchFamily="49" charset="0"/>
              </a:rPr>
              <a:t>/</a:t>
            </a:r>
          </a:p>
          <a:p>
            <a:pPr marL="45720" indent="0">
              <a:buNone/>
            </a:pPr>
            <a:endParaRPr lang="en-US" sz="3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45720" indent="0">
              <a:buNone/>
            </a:pPr>
            <a:r>
              <a:rPr lang="en-US" sz="3200" dirty="0">
                <a:latin typeface="Courier New" panose="02070309020205020404" pitchFamily="49" charset="0"/>
                <a:cs typeface="Courier New" panose="02070309020205020404" pitchFamily="49" charset="0"/>
              </a:rPr>
              <a:t>&gt;&gt;&gt; cd ../</a:t>
            </a:r>
          </a:p>
        </p:txBody>
      </p:sp>
      <p:sp>
        <p:nvSpPr>
          <p:cNvPr id="4" name="Speech Bubble: Rectangle with Corners Rounded 3">
            <a:extLst>
              <a:ext uri="{FF2B5EF4-FFF2-40B4-BE49-F238E27FC236}">
                <a16:creationId xmlns:a16="http://schemas.microsoft.com/office/drawing/2014/main" id="{0082AB0A-4F15-46A1-94FA-71144849B114}"/>
              </a:ext>
            </a:extLst>
          </p:cNvPr>
          <p:cNvSpPr/>
          <p:nvPr/>
        </p:nvSpPr>
        <p:spPr>
          <a:xfrm>
            <a:off x="4571999" y="4589253"/>
            <a:ext cx="1587261" cy="828136"/>
          </a:xfrm>
          <a:prstGeom prst="wedgeRoundRectCallout">
            <a:avLst>
              <a:gd name="adj1" fmla="val -82790"/>
              <a:gd name="adj2" fmla="val -22917"/>
              <a:gd name="adj3" fmla="val 16667"/>
            </a:avLst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00" dirty="0"/>
              <a:t>Move up a level</a:t>
            </a:r>
          </a:p>
        </p:txBody>
      </p:sp>
      <p:sp>
        <p:nvSpPr>
          <p:cNvPr id="5" name="Speech Bubble: Rectangle with Corners Rounded 4">
            <a:extLst>
              <a:ext uri="{FF2B5EF4-FFF2-40B4-BE49-F238E27FC236}">
                <a16:creationId xmlns:a16="http://schemas.microsoft.com/office/drawing/2014/main" id="{32BF1CC4-92E4-4D8F-8BA8-8A8A4618E958}"/>
              </a:ext>
            </a:extLst>
          </p:cNvPr>
          <p:cNvSpPr/>
          <p:nvPr/>
        </p:nvSpPr>
        <p:spPr>
          <a:xfrm>
            <a:off x="6415176" y="3248564"/>
            <a:ext cx="1587261" cy="828136"/>
          </a:xfrm>
          <a:prstGeom prst="wedgeRoundRectCallout">
            <a:avLst>
              <a:gd name="adj1" fmla="val -82790"/>
              <a:gd name="adj2" fmla="val -22917"/>
              <a:gd name="adj3" fmla="val 16667"/>
            </a:avLst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00" dirty="0"/>
              <a:t>Relative Path</a:t>
            </a:r>
          </a:p>
        </p:txBody>
      </p:sp>
      <p:sp>
        <p:nvSpPr>
          <p:cNvPr id="6" name="Speech Bubble: Rectangle with Corners Rounded 5">
            <a:extLst>
              <a:ext uri="{FF2B5EF4-FFF2-40B4-BE49-F238E27FC236}">
                <a16:creationId xmlns:a16="http://schemas.microsoft.com/office/drawing/2014/main" id="{A3F249DB-AD47-4427-A757-DAF47B5AE91B}"/>
              </a:ext>
            </a:extLst>
          </p:cNvPr>
          <p:cNvSpPr/>
          <p:nvPr/>
        </p:nvSpPr>
        <p:spPr>
          <a:xfrm>
            <a:off x="9604074" y="2057400"/>
            <a:ext cx="1587261" cy="828136"/>
          </a:xfrm>
          <a:prstGeom prst="wedgeRoundRectCallout">
            <a:avLst>
              <a:gd name="adj1" fmla="val -82790"/>
              <a:gd name="adj2" fmla="val -22917"/>
              <a:gd name="adj3" fmla="val 16667"/>
            </a:avLst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00" dirty="0"/>
              <a:t>Absolute Path</a:t>
            </a:r>
          </a:p>
        </p:txBody>
      </p:sp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845D29A1-406B-48CE-827A-8545F93D27F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84398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17004">
        <p:fade/>
      </p:transition>
    </mc:Choice>
    <mc:Fallback>
      <p:transition spd="med" advTm="17004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5FFD78-0460-4E34-B2EF-3F8D295F32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Commands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E2496B38-BC16-4C17-B504-83E0BA54ED9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934011749"/>
              </p:ext>
            </p:extLst>
          </p:nvPr>
        </p:nvGraphicFramePr>
        <p:xfrm>
          <a:off x="1145856" y="1965960"/>
          <a:ext cx="9872664" cy="3749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945921">
                  <a:extLst>
                    <a:ext uri="{9D8B030D-6E8A-4147-A177-3AD203B41FA5}">
                      <a16:colId xmlns:a16="http://schemas.microsoft.com/office/drawing/2014/main" val="3380818445"/>
                    </a:ext>
                  </a:extLst>
                </a:gridCol>
                <a:gridCol w="6926743">
                  <a:extLst>
                    <a:ext uri="{9D8B030D-6E8A-4147-A177-3AD203B41FA5}">
                      <a16:colId xmlns:a16="http://schemas.microsoft.com/office/drawing/2014/main" val="304132863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3600" dirty="0"/>
                        <a:t>Command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600" dirty="0"/>
                        <a:t>Description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920374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3600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pwd</a:t>
                      </a:r>
                      <a:endParaRPr lang="en-US" sz="36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600" dirty="0"/>
                        <a:t>print current working directory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9856747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360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ls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600" dirty="0"/>
                        <a:t>list files in current working directory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036812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360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ls &lt;path&gt;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600" dirty="0"/>
                        <a:t>list files in the directory of the path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34743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360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cd &lt;path&gt;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600" dirty="0"/>
                        <a:t>change the current working directory to that path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68529456"/>
                  </a:ext>
                </a:extLst>
              </a:tr>
            </a:tbl>
          </a:graphicData>
        </a:graphic>
      </p:graphicFrame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AE505196-3EA9-4598-A744-E97CB3EE062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602435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18333">
        <p:fade/>
      </p:transition>
    </mc:Choice>
    <mc:Fallback>
      <p:transition spd="med" advTm="18333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Basis">
  <a:themeElements>
    <a:clrScheme name="Green">
      <a:dk1>
        <a:sysClr val="windowText" lastClr="000000"/>
      </a:dk1>
      <a:lt1>
        <a:sysClr val="window" lastClr="FFFFFF"/>
      </a:lt1>
      <a:dk2>
        <a:srgbClr val="455F51"/>
      </a:dk2>
      <a:lt2>
        <a:srgbClr val="E3DED1"/>
      </a:lt2>
      <a:accent1>
        <a:srgbClr val="549E39"/>
      </a:accent1>
      <a:accent2>
        <a:srgbClr val="8AB833"/>
      </a:accent2>
      <a:accent3>
        <a:srgbClr val="C0CF3A"/>
      </a:accent3>
      <a:accent4>
        <a:srgbClr val="029676"/>
      </a:accent4>
      <a:accent5>
        <a:srgbClr val="4AB5C4"/>
      </a:accent5>
      <a:accent6>
        <a:srgbClr val="0989B1"/>
      </a:accent6>
      <a:hlink>
        <a:srgbClr val="6B9F25"/>
      </a:hlink>
      <a:folHlink>
        <a:srgbClr val="BA6906"/>
      </a:folHlink>
    </a:clrScheme>
    <a:fontScheme name="Basis">
      <a:maj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Basis">
      <a:fillStyleLst>
        <a:solidFill>
          <a:schemeClr val="phClr"/>
        </a:solidFill>
        <a:solidFill>
          <a:schemeClr val="phClr">
            <a:tint val="55000"/>
            <a:satMod val="130000"/>
          </a:schemeClr>
        </a:solidFill>
        <a:gradFill rotWithShape="1">
          <a:gsLst>
            <a:gs pos="0">
              <a:schemeClr val="phClr"/>
            </a:gs>
            <a:gs pos="90000">
              <a:schemeClr val="phClr">
                <a:shade val="100000"/>
                <a:satMod val="105000"/>
              </a:schemeClr>
            </a:gs>
            <a:gs pos="100000">
              <a:schemeClr val="phClr">
                <a:shade val="80000"/>
                <a:satMod val="12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00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53975" cap="flat" cmpd="dbl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"/>
          </a:scene3d>
          <a:sp3d extrusionH="12700" contourW="25400" prstMaterial="flat">
            <a:bevelT w="63500" h="152400" prst="angle"/>
            <a:contourClr>
              <a:schemeClr val="phClr">
                <a:shade val="27000"/>
                <a:satMod val="12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95000"/>
            <a:satMod val="140000"/>
          </a:schemeClr>
        </a:solidFill>
        <a:solidFill>
          <a:schemeClr val="phClr">
            <a:tint val="90000"/>
            <a:shade val="85000"/>
            <a:satMod val="160000"/>
            <a:lumMod val="110000"/>
          </a:schemeClr>
        </a:solidFill>
      </a:bgFillStyleLst>
    </a:fmtScheme>
  </a:themeElements>
  <a:objectDefaults>
    <a:spDef>
      <a:spPr/>
      <a:bodyPr rtlCol="0" anchor="ctr"/>
      <a:lstStyle>
        <a:defPPr algn="ctr">
          <a:defRPr sz="2800" dirty="0" smtClean="0"/>
        </a:defPPr>
      </a:lstStyle>
      <a:style>
        <a:lnRef idx="1">
          <a:schemeClr val="accent3"/>
        </a:lnRef>
        <a:fillRef idx="2">
          <a:schemeClr val="accent3"/>
        </a:fillRef>
        <a:effectRef idx="1">
          <a:schemeClr val="accent3"/>
        </a:effectRef>
        <a:fontRef idx="minor">
          <a:schemeClr val="dk1"/>
        </a:fontRef>
      </a:style>
    </a:spDef>
  </a:objectDefaults>
  <a:extraClrSchemeLst/>
  <a:extLst>
    <a:ext uri="{05A4C25C-085E-4340-85A3-A5531E510DB2}">
      <thm15:themeFamily xmlns:thm15="http://schemas.microsoft.com/office/thememl/2012/main" name="Basis" id="{5665723A-49BA-4B57-8411-A56F8F207965}" vid="{D9D01AC2-EE7D-4E49-99EE-8E62E4E7E8A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Basis</Template>
  <TotalTime>14042</TotalTime>
  <Words>686</Words>
  <Application>Microsoft Office PowerPoint</Application>
  <PresentationFormat>Widescreen</PresentationFormat>
  <Paragraphs>107</Paragraphs>
  <Slides>9</Slides>
  <Notes>9</Notes>
  <HiddenSlides>0</HiddenSlides>
  <MMClips>9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Calibri</vt:lpstr>
      <vt:lpstr>Corbel</vt:lpstr>
      <vt:lpstr>Courier New</vt:lpstr>
      <vt:lpstr>Basis</vt:lpstr>
      <vt:lpstr>Filesystems</vt:lpstr>
      <vt:lpstr>Files</vt:lpstr>
      <vt:lpstr>Directories</vt:lpstr>
      <vt:lpstr>Paths</vt:lpstr>
      <vt:lpstr>Absolute Path</vt:lpstr>
      <vt:lpstr>The Working Directory</vt:lpstr>
      <vt:lpstr>Relative Paths</vt:lpstr>
      <vt:lpstr>Moving between directories</vt:lpstr>
      <vt:lpstr>Commands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Introduction</dc:title>
  <dc:creator>acbart</dc:creator>
  <cp:lastModifiedBy>acbart</cp:lastModifiedBy>
  <cp:revision>481</cp:revision>
  <dcterms:created xsi:type="dcterms:W3CDTF">2017-06-09T19:25:05Z</dcterms:created>
  <dcterms:modified xsi:type="dcterms:W3CDTF">2017-09-23T20:47:45Z</dcterms:modified>
</cp:coreProperties>
</file>